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emf" ContentType="image/x-emf"/>
  <Default Extension="vml" ContentType="application/vnd.openxmlformats-officedocument.vmlDrawing"/>
  <Default Extension="gif" ContentType="image/gif"/>
  <Default Extension="docx" ContentType="application/vnd.openxmlformats-officedocument.wordprocessingml.document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embeddings/oleObject1.bin" ContentType="application/vnd.openxmlformats-officedocument.oleObject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1"/>
  </p:notesMasterIdLst>
  <p:sldIdLst>
    <p:sldId id="257" r:id="rId2"/>
    <p:sldId id="258" r:id="rId3"/>
    <p:sldId id="259" r:id="rId4"/>
    <p:sldId id="260" r:id="rId5"/>
    <p:sldId id="261" r:id="rId6"/>
    <p:sldId id="262" r:id="rId7"/>
    <p:sldId id="265" r:id="rId8"/>
    <p:sldId id="264" r:id="rId9"/>
    <p:sldId id="266" r:id="rId10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0"/>
    <p:restoredTop sz="94654"/>
  </p:normalViewPr>
  <p:slideViewPr>
    <p:cSldViewPr snapToGrid="0" snapToObjects="1">
      <p:cViewPr varScale="1">
        <p:scale>
          <a:sx n="79" d="100"/>
          <a:sy n="79" d="100"/>
        </p:scale>
        <p:origin x="-212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notesMaster" Target="notesMasters/notesMaster1.xml"/><Relationship Id="rId12" Type="http://schemas.openxmlformats.org/officeDocument/2006/relationships/printerSettings" Target="printerSettings/printerSettings1.bin"/><Relationship Id="rId13" Type="http://schemas.openxmlformats.org/officeDocument/2006/relationships/presProps" Target="presProps.xml"/><Relationship Id="rId14" Type="http://schemas.openxmlformats.org/officeDocument/2006/relationships/viewProps" Target="viewProps.xml"/><Relationship Id="rId15" Type="http://schemas.openxmlformats.org/officeDocument/2006/relationships/theme" Target="theme/them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E94F00C-DD84-9F4E-8440-70F8D64BF629}" type="datetimeFigureOut">
              <a:rPr lang="en-US" smtClean="0"/>
              <a:t>7/24/18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3C73C9A-4A40-E14E-A98C-08E4700D5A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78562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coping with life changes; dealing with normal childhood and adolescent developmental adjustments; and managing the transition from adolescence to adulthood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C73C9A-4A40-E14E-A98C-08E4700D5AA8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115461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retrospective review of 12-month retention, proxy viral load coverage and viral suppression data from all facilities in the three implementation districts of Maseru,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Mafeteng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and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Mohale’s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Hoek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Data from one facility located in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Mohale’s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Hoek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was excluded due to lack of available 5-year age disaggregations. 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For the second analysis, the authors collected 12-month retention, proxy viral load coverage and viral suppression data from select sites in the three non-implementation districts —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Thaba-Tseka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Butha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Buthe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and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Mokhotlong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—to compare to the implementation district dataset from the first analysis.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C73C9A-4A40-E14E-A98C-08E4700D5AA8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434395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C73C9A-4A40-E14E-A98C-08E4700D5AA8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32212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gif"/><Relationship Id="rId6" Type="http://schemas.openxmlformats.org/officeDocument/2006/relationships/image" Target="../media/image5.emf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Relationship Id="rId3" Type="http://schemas.openxmlformats.org/officeDocument/2006/relationships/image" Target="../media/image5.emf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DD37D-4B16-CE40-976F-12D204BD9A4C}" type="datetimeFigureOut">
              <a:rPr lang="en-US" smtClean="0"/>
              <a:t>7/24/18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0DD77C-DBCD-D541-B18A-BD14EB1A61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47016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DD37D-4B16-CE40-976F-12D204BD9A4C}" type="datetimeFigureOut">
              <a:rPr lang="en-US" smtClean="0"/>
              <a:t>7/24/18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0DD77C-DBCD-D541-B18A-BD14EB1A61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65823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DD37D-4B16-CE40-976F-12D204BD9A4C}" type="datetimeFigureOut">
              <a:rPr lang="en-US" smtClean="0"/>
              <a:t>7/24/18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0DD77C-DBCD-D541-B18A-BD14EB1A61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544430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 Option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 userDrawn="1"/>
        </p:nvSpPr>
        <p:spPr>
          <a:xfrm>
            <a:off x="-16142" y="-19050"/>
            <a:ext cx="9182100" cy="6877050"/>
          </a:xfrm>
          <a:prstGeom prst="rect">
            <a:avLst/>
          </a:prstGeom>
          <a:blipFill dpi="0" rotWithShape="1">
            <a:blip r:embed="rId3">
              <a:alphaModFix amt="10000"/>
            </a:blip>
            <a:srcRect/>
            <a:stretch>
              <a:fillRect l="-13899" t="-10942" r="-32574" b="-27614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 userDrawn="1"/>
        </p:nvSpPr>
        <p:spPr>
          <a:xfrm>
            <a:off x="3402683" y="-19049"/>
            <a:ext cx="5741318" cy="6877050"/>
          </a:xfrm>
          <a:prstGeom prst="rect">
            <a:avLst/>
          </a:prstGeom>
          <a:blipFill dpi="0" rotWithShape="1">
            <a:blip r:embed="rId4">
              <a:alphaModFix amt="56000"/>
            </a:blip>
            <a:srcRect/>
            <a:stretch>
              <a:fillRect l="5" t="-12466" r="-19454" b="-19887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 Placeholder 21"/>
          <p:cNvSpPr>
            <a:spLocks noGrp="1"/>
          </p:cNvSpPr>
          <p:nvPr>
            <p:ph type="body" sz="quarter" idx="10"/>
          </p:nvPr>
        </p:nvSpPr>
        <p:spPr>
          <a:xfrm>
            <a:off x="234676" y="4145966"/>
            <a:ext cx="8449976" cy="369332"/>
          </a:xfrm>
          <a:prstGeom prst="rect">
            <a:avLst/>
          </a:prstGeom>
        </p:spPr>
        <p:txBody>
          <a:bodyPr anchor="ctr" anchorCtr="0">
            <a:spAutoFit/>
          </a:bodyPr>
          <a:lstStyle>
            <a:lvl1pPr marL="0" indent="0" algn="l">
              <a:buNone/>
              <a:defRPr sz="20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itle 16"/>
          <p:cNvSpPr>
            <a:spLocks noGrp="1"/>
          </p:cNvSpPr>
          <p:nvPr>
            <p:ph type="title"/>
          </p:nvPr>
        </p:nvSpPr>
        <p:spPr>
          <a:xfrm>
            <a:off x="216569" y="2518639"/>
            <a:ext cx="8698831" cy="1573072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>
              <a:defRPr sz="540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11" name="Picture 10" descr="PEPFAR-Logo-Color-Tagline-Transparent-White.gif"/>
          <p:cNvPicPr>
            <a:picLocks noChangeAspect="1"/>
          </p:cNvPicPr>
          <p:nvPr userDrawn="1"/>
        </p:nvPicPr>
        <p:blipFill>
          <a:blip r:embed="rId5" cstate="print"/>
          <a:stretch>
            <a:fillRect/>
          </a:stretch>
        </p:blipFill>
        <p:spPr>
          <a:xfrm>
            <a:off x="216569" y="228602"/>
            <a:ext cx="3186113" cy="1153467"/>
          </a:xfrm>
          <a:prstGeom prst="rect">
            <a:avLst/>
          </a:prstGeom>
        </p:spPr>
      </p:pic>
      <p:grpSp>
        <p:nvGrpSpPr>
          <p:cNvPr id="3" name="Group 2">
            <a:extLst>
              <a:ext uri="{FF2B5EF4-FFF2-40B4-BE49-F238E27FC236}">
                <a16:creationId xmlns="" xmlns:a16="http://schemas.microsoft.com/office/drawing/2014/main" id="{2529777D-02B6-4F6C-85D6-C8C8BE6EF907}"/>
              </a:ext>
            </a:extLst>
          </p:cNvPr>
          <p:cNvGrpSpPr/>
          <p:nvPr userDrawn="1"/>
        </p:nvGrpSpPr>
        <p:grpSpPr>
          <a:xfrm>
            <a:off x="260773" y="5969453"/>
            <a:ext cx="8622455" cy="755876"/>
            <a:chOff x="260773" y="5969453"/>
            <a:chExt cx="8622455" cy="755876"/>
          </a:xfrm>
        </p:grpSpPr>
        <p:pic>
          <p:nvPicPr>
            <p:cNvPr id="10" name="Picture 9">
              <a:extLst>
                <a:ext uri="{FF2B5EF4-FFF2-40B4-BE49-F238E27FC236}">
                  <a16:creationId xmlns="" xmlns:a16="http://schemas.microsoft.com/office/drawing/2014/main" id="{EEDB99FA-F4F1-4309-9054-CD1B3710614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0773" y="5969453"/>
              <a:ext cx="8622455" cy="526944"/>
            </a:xfrm>
            <a:prstGeom prst="rect">
              <a:avLst/>
            </a:prstGeom>
          </p:spPr>
        </p:pic>
        <p:sp>
          <p:nvSpPr>
            <p:cNvPr id="13" name="TextBox 12">
              <a:extLst>
                <a:ext uri="{FF2B5EF4-FFF2-40B4-BE49-F238E27FC236}">
                  <a16:creationId xmlns="" xmlns:a16="http://schemas.microsoft.com/office/drawing/2014/main" id="{A2823C0E-E874-4EB6-A310-C12E735527B7}"/>
                </a:ext>
              </a:extLst>
            </p:cNvPr>
            <p:cNvSpPr txBox="1"/>
            <p:nvPr userDrawn="1"/>
          </p:nvSpPr>
          <p:spPr>
            <a:xfrm>
              <a:off x="3970842" y="6417552"/>
              <a:ext cx="1202317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400" b="1" dirty="0">
                  <a:solidFill>
                    <a:schemeClr val="bg1"/>
                  </a:solidFill>
                </a:rPr>
                <a:t>#PEPFAR15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523545797"/>
      </p:ext>
    </p:extLst>
  </p:cSld>
  <p:clrMapOvr>
    <a:masterClrMapping/>
  </p:clrMapOvr>
  <p:extLst mod="1">
    <p:ext uri="{DCECCB84-F9BA-43D5-87BE-67443E8EF086}">
      <p15:sldGuideLst xmlns="" xmlns:p15="http://schemas.microsoft.com/office/powerpoint/2012/main">
        <p15:guide id="1" orient="horz" pos="2160">
          <p15:clr>
            <a:srgbClr val="FBAE40"/>
          </p15:clr>
        </p15:guide>
        <p15:guide id="2" pos="2880">
          <p15:clr>
            <a:srgbClr val="FBAE40"/>
          </p15:clr>
        </p15:guide>
        <p15:guide id="3" pos="5616">
          <p15:clr>
            <a:srgbClr val="FBAE40"/>
          </p15:clr>
        </p15:guide>
        <p15:guide id="4" pos="96">
          <p15:clr>
            <a:srgbClr val="FBAE40"/>
          </p15:clr>
        </p15:guide>
        <p15:guide id="5" orient="horz" pos="144">
          <p15:clr>
            <a:srgbClr val="FBAE40"/>
          </p15:clr>
        </p15:guide>
        <p15:guide id="6" orient="horz" pos="4176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ntent Dark Blue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-2"/>
            <a:ext cx="9144000" cy="822960"/>
          </a:xfrm>
          <a:prstGeom prst="rect">
            <a:avLst/>
          </a:prstGeom>
          <a:solidFill>
            <a:srgbClr val="0C507C"/>
          </a:solidFill>
          <a:ln w="12700"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72515" y="203817"/>
            <a:ext cx="8768132" cy="456949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0" indent="0">
              <a:buFontTx/>
              <a:buNone/>
              <a:defRPr sz="3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226" y="6290310"/>
            <a:ext cx="1465719" cy="531323"/>
          </a:xfrm>
          <a:prstGeom prst="rect">
            <a:avLst/>
          </a:prstGeom>
        </p:spPr>
      </p:pic>
      <p:sp>
        <p:nvSpPr>
          <p:cNvPr id="4" name="Text Placeholder 3"/>
          <p:cNvSpPr>
            <a:spLocks noGrp="1"/>
          </p:cNvSpPr>
          <p:nvPr>
            <p:ph type="body" sz="quarter" idx="15"/>
          </p:nvPr>
        </p:nvSpPr>
        <p:spPr>
          <a:xfrm>
            <a:off x="171450" y="6020371"/>
            <a:ext cx="5799615" cy="154907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>
              <a:buFontTx/>
              <a:buNone/>
              <a:defRPr sz="800">
                <a:solidFill>
                  <a:schemeClr val="bg2">
                    <a:lumMod val="25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1" name="Slide Number Placeholder 5"/>
          <p:cNvSpPr txBox="1">
            <a:spLocks/>
          </p:cNvSpPr>
          <p:nvPr userDrawn="1"/>
        </p:nvSpPr>
        <p:spPr>
          <a:xfrm>
            <a:off x="8647173" y="6488207"/>
            <a:ext cx="44123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900" kern="1200">
                <a:solidFill>
                  <a:schemeClr val="bg2">
                    <a:lumMod val="25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F23628F-A5FA-4BCB-A370-58EE698AF93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Text Placeholder 13"/>
          <p:cNvSpPr>
            <a:spLocks noGrp="1"/>
          </p:cNvSpPr>
          <p:nvPr>
            <p:ph type="body" sz="quarter" idx="14"/>
          </p:nvPr>
        </p:nvSpPr>
        <p:spPr>
          <a:xfrm>
            <a:off x="200651" y="958048"/>
            <a:ext cx="8710612" cy="2370392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0" indent="0">
              <a:buNone/>
              <a:defRPr sz="2400">
                <a:solidFill>
                  <a:schemeClr val="bg2">
                    <a:lumMod val="25000"/>
                  </a:schemeClr>
                </a:solidFill>
              </a:defRPr>
            </a:lvl1pPr>
            <a:lvl2pPr marL="336550" indent="-160338">
              <a:defRPr sz="2400">
                <a:solidFill>
                  <a:schemeClr val="bg2">
                    <a:lumMod val="25000"/>
                  </a:schemeClr>
                </a:solidFill>
              </a:defRPr>
            </a:lvl2pPr>
            <a:lvl3pPr marL="577850" indent="-241300">
              <a:buFont typeface="Segoe UI" panose="020B0502040204020203" pitchFamily="34" charset="0"/>
              <a:buChar char="–"/>
              <a:defRPr sz="2400">
                <a:solidFill>
                  <a:schemeClr val="bg2">
                    <a:lumMod val="25000"/>
                  </a:schemeClr>
                </a:solidFill>
              </a:defRPr>
            </a:lvl3pPr>
            <a:lvl4pPr marL="801688" indent="-176213">
              <a:buFont typeface="Wingdings" panose="05000000000000000000" pitchFamily="2" charset="2"/>
              <a:buChar char="§"/>
              <a:defRPr sz="2400">
                <a:solidFill>
                  <a:schemeClr val="bg2">
                    <a:lumMod val="25000"/>
                  </a:schemeClr>
                </a:solidFill>
              </a:defRPr>
            </a:lvl4pPr>
            <a:lvl5pPr marL="1027113" indent="-225425">
              <a:buFont typeface="Century Gothic" panose="020B0502020202020204" pitchFamily="34" charset="0"/>
              <a:buChar char="○"/>
              <a:defRPr sz="2400">
                <a:solidFill>
                  <a:schemeClr val="bg2">
                    <a:lumMod val="25000"/>
                  </a:schemeClr>
                </a:solidFill>
              </a:defRPr>
            </a:lvl5pPr>
            <a:lvl6pPr marL="1200150" indent="-171450">
              <a:defRPr sz="2400"/>
            </a:lvl6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endParaRPr lang="en-US" dirty="0"/>
          </a:p>
        </p:txBody>
      </p:sp>
      <p:grpSp>
        <p:nvGrpSpPr>
          <p:cNvPr id="15" name="Group 14">
            <a:extLst>
              <a:ext uri="{FF2B5EF4-FFF2-40B4-BE49-F238E27FC236}">
                <a16:creationId xmlns="" xmlns:a16="http://schemas.microsoft.com/office/drawing/2014/main" id="{2B933478-E37D-4C13-AB2E-E14A594C7DA5}"/>
              </a:ext>
            </a:extLst>
          </p:cNvPr>
          <p:cNvGrpSpPr/>
          <p:nvPr userDrawn="1"/>
        </p:nvGrpSpPr>
        <p:grpSpPr>
          <a:xfrm>
            <a:off x="1776401" y="6314632"/>
            <a:ext cx="6825135" cy="367116"/>
            <a:chOff x="1557326" y="6333682"/>
            <a:chExt cx="6825135" cy="367116"/>
          </a:xfrm>
        </p:grpSpPr>
        <p:sp>
          <p:nvSpPr>
            <p:cNvPr id="16" name="TextBox 15">
              <a:extLst>
                <a:ext uri="{FF2B5EF4-FFF2-40B4-BE49-F238E27FC236}">
                  <a16:creationId xmlns="" xmlns:a16="http://schemas.microsoft.com/office/drawing/2014/main" id="{A8997F6B-BE5B-4EAE-A0E9-99B91F1117A1}"/>
                </a:ext>
              </a:extLst>
            </p:cNvPr>
            <p:cNvSpPr txBox="1"/>
            <p:nvPr userDrawn="1"/>
          </p:nvSpPr>
          <p:spPr>
            <a:xfrm>
              <a:off x="7474840" y="6407962"/>
              <a:ext cx="907621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US" sz="1000" b="1" dirty="0">
                  <a:solidFill>
                    <a:srgbClr val="002156"/>
                  </a:solidFill>
                </a:rPr>
                <a:t>#PEPFAR15</a:t>
              </a:r>
            </a:p>
          </p:txBody>
        </p:sp>
        <p:pic>
          <p:nvPicPr>
            <p:cNvPr id="17" name="Picture 16">
              <a:extLst>
                <a:ext uri="{FF2B5EF4-FFF2-40B4-BE49-F238E27FC236}">
                  <a16:creationId xmlns="" xmlns:a16="http://schemas.microsoft.com/office/drawing/2014/main" id="{9A96B8EC-6D43-4A3C-8559-B384F3131FB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57326" y="6333682"/>
              <a:ext cx="6007164" cy="36711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782704194"/>
      </p:ext>
    </p:extLst>
  </p:cSld>
  <p:clrMapOvr>
    <a:masterClrMapping/>
  </p:clrMapOvr>
  <p:extLst mod="1">
    <p:ext uri="{DCECCB84-F9BA-43D5-87BE-67443E8EF086}">
      <p15:sldGuideLst xmlns="" xmlns:p15="http://schemas.microsoft.com/office/powerpoint/2012/main">
        <p15:guide id="1" orient="horz" pos="2136">
          <p15:clr>
            <a:srgbClr val="FBAE40"/>
          </p15:clr>
        </p15:guide>
        <p15:guide id="2" pos="2880">
          <p15:clr>
            <a:srgbClr val="FBAE40"/>
          </p15:clr>
        </p15:guide>
        <p15:guide id="3" pos="5664">
          <p15:clr>
            <a:srgbClr val="FBAE40"/>
          </p15:clr>
        </p15:guide>
        <p15:guide id="4" pos="96">
          <p15:clr>
            <a:srgbClr val="FBAE40"/>
          </p15:clr>
        </p15:guide>
        <p15:guide id="5" orient="horz" pos="144">
          <p15:clr>
            <a:srgbClr val="FBAE40"/>
          </p15:clr>
        </p15:guide>
        <p15:guide id="6" orient="horz" pos="4224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DD37D-4B16-CE40-976F-12D204BD9A4C}" type="datetimeFigureOut">
              <a:rPr lang="en-US" smtClean="0"/>
              <a:t>7/24/18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0DD77C-DBCD-D541-B18A-BD14EB1A61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94390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DD37D-4B16-CE40-976F-12D204BD9A4C}" type="datetimeFigureOut">
              <a:rPr lang="en-US" smtClean="0"/>
              <a:t>7/24/18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0DD77C-DBCD-D541-B18A-BD14EB1A61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72642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DD37D-4B16-CE40-976F-12D204BD9A4C}" type="datetimeFigureOut">
              <a:rPr lang="en-US" smtClean="0"/>
              <a:t>7/24/18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0DD77C-DBCD-D541-B18A-BD14EB1A61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62530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DD37D-4B16-CE40-976F-12D204BD9A4C}" type="datetimeFigureOut">
              <a:rPr lang="en-US" smtClean="0"/>
              <a:t>7/24/18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0DD77C-DBCD-D541-B18A-BD14EB1A61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55788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DD37D-4B16-CE40-976F-12D204BD9A4C}" type="datetimeFigureOut">
              <a:rPr lang="en-US" smtClean="0"/>
              <a:t>7/24/18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0DD77C-DBCD-D541-B18A-BD14EB1A61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55708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DD37D-4B16-CE40-976F-12D204BD9A4C}" type="datetimeFigureOut">
              <a:rPr lang="en-US" smtClean="0"/>
              <a:t>7/24/18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0DD77C-DBCD-D541-B18A-BD14EB1A61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40665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DD37D-4B16-CE40-976F-12D204BD9A4C}" type="datetimeFigureOut">
              <a:rPr lang="en-US" smtClean="0"/>
              <a:t>7/24/18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0DD77C-DBCD-D541-B18A-BD14EB1A61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5979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DD37D-4B16-CE40-976F-12D204BD9A4C}" type="datetimeFigureOut">
              <a:rPr lang="en-US" smtClean="0"/>
              <a:t>7/24/18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0DD77C-DBCD-D541-B18A-BD14EB1A61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03173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DDD37D-4B16-CE40-976F-12D204BD9A4C}" type="datetimeFigureOut">
              <a:rPr lang="en-US" smtClean="0"/>
              <a:t>7/24/18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60DD77C-DBCD-D541-B18A-BD14EB1A61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04219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worldometers.info/world-population/lesotho-population/" TargetMode="External"/><Relationship Id="rId4" Type="http://schemas.openxmlformats.org/officeDocument/2006/relationships/hyperlink" Target="https://www.indexmundi.com/lesotho/demographics_profile.html" TargetMode="External"/><Relationship Id="rId5" Type="http://schemas.openxmlformats.org/officeDocument/2006/relationships/hyperlink" Target="https://phia.icap.columbia.edu/countries/lesotho/" TargetMode="External"/><Relationship Id="rId6" Type="http://schemas.openxmlformats.org/officeDocument/2006/relationships/image" Target="../media/image7.png"/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4" Type="http://schemas.openxmlformats.org/officeDocument/2006/relationships/package" Target="../embeddings/Microsoft_Word_Document1.docx"/><Relationship Id="rId5" Type="http://schemas.openxmlformats.org/officeDocument/2006/relationships/image" Target="../media/image8.png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4" Type="http://schemas.openxmlformats.org/officeDocument/2006/relationships/image" Target="../media/image10.png"/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358346" y="3509876"/>
            <a:ext cx="8575161" cy="1997470"/>
          </a:xfrm>
        </p:spPr>
        <p:txBody>
          <a:bodyPr/>
          <a:lstStyle/>
          <a:p>
            <a:pPr algn="ctr"/>
            <a:r>
              <a:rPr lang="en-US" dirty="0"/>
              <a:t>Anouk Amzel MD, MPH on behalf of co-authors</a:t>
            </a:r>
          </a:p>
          <a:p>
            <a:pPr algn="ctr"/>
            <a:r>
              <a:rPr lang="en-US" sz="1900" dirty="0"/>
              <a:t>Meena Srivastava DO, MPH;  Anthony </a:t>
            </a:r>
            <a:r>
              <a:rPr lang="en-US" sz="1900" dirty="0" err="1"/>
              <a:t>Isavwa</a:t>
            </a:r>
            <a:r>
              <a:rPr lang="en-US" sz="1900" dirty="0"/>
              <a:t>, MSPH; Jill Sanders, MD;                  Esther </a:t>
            </a:r>
            <a:r>
              <a:rPr lang="en-US" sz="1900" dirty="0" err="1"/>
              <a:t>Tumbare</a:t>
            </a:r>
            <a:r>
              <a:rPr lang="en-US" sz="1900" dirty="0"/>
              <a:t> MD, DMH, MPH; Ian </a:t>
            </a:r>
            <a:r>
              <a:rPr lang="en-US" sz="1900" dirty="0" err="1"/>
              <a:t>Membe</a:t>
            </a:r>
            <a:r>
              <a:rPr lang="en-US" sz="1900" dirty="0"/>
              <a:t> MPH;                                                    Justine </a:t>
            </a:r>
            <a:r>
              <a:rPr lang="en-US" sz="1900" dirty="0" err="1"/>
              <a:t>Mirembe</a:t>
            </a:r>
            <a:r>
              <a:rPr lang="en-US" sz="1900" dirty="0"/>
              <a:t> MD;  Seema </a:t>
            </a:r>
            <a:r>
              <a:rPr lang="en-US" sz="1900" dirty="0" err="1"/>
              <a:t>Ntjabane</a:t>
            </a:r>
            <a:r>
              <a:rPr lang="en-US" sz="1900" dirty="0"/>
              <a:t> </a:t>
            </a:r>
            <a:r>
              <a:rPr lang="en-US" sz="1900" dirty="0" err="1"/>
              <a:t>BNSc</a:t>
            </a:r>
            <a:r>
              <a:rPr lang="en-US" sz="1900" dirty="0"/>
              <a:t>; Peter </a:t>
            </a:r>
            <a:r>
              <a:rPr lang="en-US" sz="1900" dirty="0" err="1"/>
              <a:t>Raliile</a:t>
            </a:r>
            <a:r>
              <a:rPr lang="en-US" sz="1900" dirty="0"/>
              <a:t> BA;                             </a:t>
            </a:r>
            <a:r>
              <a:rPr lang="en-US" sz="1900" dirty="0" err="1"/>
              <a:t>Matsitso</a:t>
            </a:r>
            <a:r>
              <a:rPr lang="en-US" sz="1900" dirty="0"/>
              <a:t> </a:t>
            </a:r>
            <a:r>
              <a:rPr lang="en-US" sz="1900" dirty="0" err="1"/>
              <a:t>Mohoanyane</a:t>
            </a:r>
            <a:r>
              <a:rPr lang="en-US" sz="1900" dirty="0"/>
              <a:t> BA; Victoria Ryan, MSPH </a:t>
            </a:r>
          </a:p>
          <a:p>
            <a:pPr algn="ctr"/>
            <a:r>
              <a:rPr lang="en-US" dirty="0"/>
              <a:t>July 25, 2018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34676" y="1339913"/>
            <a:ext cx="8698831" cy="2179848"/>
          </a:xfrm>
        </p:spPr>
        <p:txBody>
          <a:bodyPr/>
          <a:lstStyle/>
          <a:p>
            <a:pPr algn="ctr"/>
            <a:r>
              <a:rPr lang="en-US" sz="2800" b="1" dirty="0">
                <a:latin typeface="Gill Sans MT" panose="020B0502020104020203" pitchFamily="34" charset="77"/>
              </a:rPr>
              <a:t>COMMUNITY-BASED INTERVENTIONS TO REACH 95-95-95 FOR CHILDREN AND ADOLESCENTS:  AN EXPLORATORY PROGRAMMATIC REVIEW FROM LESOTHO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402592448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17BE17D5-0399-4D53-9504-6D524A1A5FF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72515" y="203817"/>
            <a:ext cx="8768132" cy="492443"/>
          </a:xfrm>
        </p:spPr>
        <p:txBody>
          <a:bodyPr/>
          <a:lstStyle/>
          <a:p>
            <a:r>
              <a:rPr lang="en-US" dirty="0"/>
              <a:t>LESOTHO BACKGROUND 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="" xmlns:a16="http://schemas.microsoft.com/office/drawing/2014/main" id="{471C9C2E-D603-46B7-96A1-65DCE7D65C44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71450" y="5642328"/>
            <a:ext cx="8285243" cy="532950"/>
          </a:xfrm>
        </p:spPr>
        <p:txBody>
          <a:bodyPr>
            <a:normAutofit/>
          </a:bodyPr>
          <a:lstStyle/>
          <a:p>
            <a:r>
              <a:rPr lang="en-US" sz="1000" baseline="30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1</a:t>
            </a:r>
            <a:r>
              <a:rPr lang="en-US" sz="1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1000" dirty="0">
                <a:solidFill>
                  <a:schemeClr val="tx1">
                    <a:lumMod val="75000"/>
                    <a:lumOff val="25000"/>
                  </a:schemeClr>
                </a:solidFill>
                <a:hlinkClick r:id="rId3"/>
              </a:rPr>
              <a:t>http://www.worldometers.info/world-population/lesotho-population/</a:t>
            </a:r>
            <a:endParaRPr lang="en-US" sz="1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r>
              <a:rPr lang="en-US" sz="1000" baseline="30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2: </a:t>
            </a:r>
            <a:r>
              <a:rPr lang="en-US" sz="1000" dirty="0">
                <a:solidFill>
                  <a:schemeClr val="tx1">
                    <a:lumMod val="75000"/>
                    <a:lumOff val="25000"/>
                  </a:schemeClr>
                </a:solidFill>
                <a:hlinkClick r:id="rId4"/>
              </a:rPr>
              <a:t>https://www.indexmundi.com/lesotho/demographics_profile.html</a:t>
            </a:r>
            <a:endParaRPr lang="en-US" sz="1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r>
              <a:rPr lang="en-US" sz="1000" baseline="30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3</a:t>
            </a:r>
            <a:r>
              <a:rPr lang="en-US" sz="1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1000" dirty="0">
                <a:solidFill>
                  <a:schemeClr val="tx1">
                    <a:lumMod val="75000"/>
                    <a:lumOff val="25000"/>
                  </a:schemeClr>
                </a:solidFill>
                <a:hlinkClick r:id="rId5"/>
              </a:rPr>
              <a:t>https://phia.icap.columbia.edu/countries/lesotho/</a:t>
            </a:r>
            <a:endParaRPr lang="en-US" sz="1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endParaRPr lang="en-US" sz="1600" dirty="0"/>
          </a:p>
          <a:p>
            <a:endParaRPr lang="en-US" sz="1600" baseline="30000" dirty="0"/>
          </a:p>
          <a:p>
            <a:endParaRPr lang="en-US" sz="1600" baseline="30000" dirty="0"/>
          </a:p>
          <a:p>
            <a:endParaRPr lang="en-US" sz="1600" dirty="0"/>
          </a:p>
        </p:txBody>
      </p:sp>
      <p:sp>
        <p:nvSpPr>
          <p:cNvPr id="5" name="Text Placeholder 4">
            <a:extLst>
              <a:ext uri="{FF2B5EF4-FFF2-40B4-BE49-F238E27FC236}">
                <a16:creationId xmlns="" xmlns:a16="http://schemas.microsoft.com/office/drawing/2014/main" id="{C7B9C9B3-EF64-4C0A-A740-AC0C10FB2134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72515" y="2346950"/>
            <a:ext cx="4819615" cy="1637371"/>
          </a:xfrm>
        </p:spPr>
        <p:txBody>
          <a:bodyPr/>
          <a:lstStyle/>
          <a:p>
            <a:pPr marL="342900" indent="-342900">
              <a:buFont typeface="Arial"/>
              <a:buChar char="•"/>
            </a:pPr>
            <a:r>
              <a:rPr lang="en-US" sz="1900" dirty="0">
                <a:solidFill>
                  <a:schemeClr val="tx1"/>
                </a:solidFill>
                <a:latin typeface="Gill Sans" panose="020B0502020104020203" pitchFamily="34" charset="-79"/>
                <a:cs typeface="Gill Sans" panose="020B0502020104020203" pitchFamily="34" charset="-79"/>
              </a:rPr>
              <a:t>Overall population 2,263,010</a:t>
            </a:r>
            <a:r>
              <a:rPr lang="en-US" sz="1900" baseline="30000" dirty="0">
                <a:solidFill>
                  <a:schemeClr val="tx1"/>
                </a:solidFill>
                <a:latin typeface="Gill Sans" panose="020B0502020104020203" pitchFamily="34" charset="-79"/>
                <a:cs typeface="Gill Sans" panose="020B0502020104020203" pitchFamily="34" charset="-79"/>
              </a:rPr>
              <a:t>1</a:t>
            </a:r>
            <a:endParaRPr lang="en-US" sz="1900" dirty="0">
              <a:solidFill>
                <a:schemeClr val="tx1"/>
              </a:solidFill>
              <a:latin typeface="Gill Sans" panose="020B0502020104020203" pitchFamily="34" charset="-79"/>
              <a:cs typeface="Gill Sans" panose="020B0502020104020203" pitchFamily="34" charset="-79"/>
            </a:endParaRPr>
          </a:p>
          <a:p>
            <a:pPr marL="679450" lvl="1" indent="-342900">
              <a:buFont typeface="Arial"/>
              <a:buChar char="•"/>
            </a:pPr>
            <a:r>
              <a:rPr lang="en-US" sz="1900" dirty="0">
                <a:solidFill>
                  <a:schemeClr val="tx1"/>
                </a:solidFill>
                <a:latin typeface="Gill Sans" panose="020B0502020104020203" pitchFamily="34" charset="-79"/>
                <a:cs typeface="Gill Sans" panose="020B0502020104020203" pitchFamily="34" charset="-79"/>
              </a:rPr>
              <a:t>1,009,495 under 24</a:t>
            </a:r>
            <a:r>
              <a:rPr lang="en-US" sz="1900" baseline="30000" dirty="0">
                <a:solidFill>
                  <a:schemeClr val="tx1"/>
                </a:solidFill>
                <a:latin typeface="Gill Sans" panose="020B0502020104020203" pitchFamily="34" charset="-79"/>
                <a:cs typeface="Gill Sans" panose="020B0502020104020203" pitchFamily="34" charset="-79"/>
              </a:rPr>
              <a:t>2</a:t>
            </a:r>
            <a:endParaRPr lang="en-US" sz="1900" dirty="0">
              <a:solidFill>
                <a:schemeClr val="tx1"/>
              </a:solidFill>
              <a:latin typeface="Gill Sans" panose="020B0502020104020203" pitchFamily="34" charset="-79"/>
              <a:cs typeface="Gill Sans" panose="020B0502020104020203" pitchFamily="34" charset="-79"/>
            </a:endParaRPr>
          </a:p>
          <a:p>
            <a:pPr marL="679450" lvl="1" indent="-342900">
              <a:buFont typeface="Arial"/>
              <a:buChar char="•"/>
            </a:pPr>
            <a:r>
              <a:rPr lang="en-US" sz="1900" dirty="0">
                <a:solidFill>
                  <a:schemeClr val="tx1"/>
                </a:solidFill>
                <a:latin typeface="Gill Sans" panose="020B0502020104020203" pitchFamily="34" charset="-79"/>
                <a:cs typeface="Gill Sans" panose="020B0502020104020203" pitchFamily="34" charset="-79"/>
              </a:rPr>
              <a:t>2.1% prevalence in &lt;14</a:t>
            </a:r>
          </a:p>
          <a:p>
            <a:pPr marL="342900" indent="-342900">
              <a:buFont typeface="Arial"/>
              <a:buChar char="•"/>
            </a:pPr>
            <a:r>
              <a:rPr lang="en-US" sz="1900" dirty="0">
                <a:solidFill>
                  <a:schemeClr val="tx1"/>
                </a:solidFill>
                <a:latin typeface="Gill Sans" panose="020B0502020104020203" pitchFamily="34" charset="-79"/>
                <a:cs typeface="Gill Sans" panose="020B0502020104020203" pitchFamily="34" charset="-79"/>
              </a:rPr>
              <a:t>21,950 CLHIV and ALHIV (ages 0-24 years), with 13,935 on ART</a:t>
            </a:r>
            <a:r>
              <a:rPr lang="en-US" sz="1900" baseline="30000" dirty="0">
                <a:solidFill>
                  <a:schemeClr val="tx1"/>
                </a:solidFill>
                <a:latin typeface="Gill Sans" panose="020B0502020104020203" pitchFamily="34" charset="-79"/>
                <a:cs typeface="Gill Sans" panose="020B0502020104020203" pitchFamily="34" charset="-79"/>
              </a:rPr>
              <a:t>3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212655" y="1205625"/>
            <a:ext cx="3606924" cy="39866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013882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6FCAFBDB-E1D6-4169-ABF1-9B11CF17183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6971" y="255971"/>
            <a:ext cx="8768132" cy="456949"/>
          </a:xfrm>
        </p:spPr>
        <p:txBody>
          <a:bodyPr>
            <a:normAutofit fontScale="85000" lnSpcReduction="10000"/>
          </a:bodyPr>
          <a:lstStyle/>
          <a:p>
            <a:r>
              <a:rPr lang="en-US" dirty="0"/>
              <a:t> ADHERENCE &amp; RETENTION SERVICES IN LESOTHO</a:t>
            </a:r>
          </a:p>
          <a:p>
            <a:endParaRPr lang="en-US" dirty="0"/>
          </a:p>
        </p:txBody>
      </p:sp>
      <p:sp>
        <p:nvSpPr>
          <p:cNvPr id="7" name="Text Placeholder 6">
            <a:extLst>
              <a:ext uri="{FF2B5EF4-FFF2-40B4-BE49-F238E27FC236}">
                <a16:creationId xmlns="" xmlns:a16="http://schemas.microsoft.com/office/drawing/2014/main" id="{7D1A7F89-B60F-4244-AEE2-E5B87873F3C3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Text Placeholder 5">
            <a:extLst>
              <a:ext uri="{FF2B5EF4-FFF2-40B4-BE49-F238E27FC236}">
                <a16:creationId xmlns="" xmlns:a16="http://schemas.microsoft.com/office/drawing/2014/main" id="{2B01C7B6-8C10-40CA-B67B-FE2B17A91D8C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71450" y="853329"/>
            <a:ext cx="8683653" cy="1698927"/>
          </a:xfrm>
        </p:spPr>
        <p:txBody>
          <a:bodyPr/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="" xmlns:a16="http://schemas.microsoft.com/office/drawing/2014/main" id="{21F4F567-6931-44DB-AE6A-325E0FCBE9BB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0" y="890588"/>
            <a:ext cx="7886700" cy="993775"/>
          </a:xfrm>
        </p:spPr>
        <p:txBody>
          <a:bodyPr>
            <a:noAutofit/>
          </a:bodyPr>
          <a:lstStyle/>
          <a:p>
            <a:r>
              <a:rPr lang="en-US" sz="3600" dirty="0"/>
              <a:t/>
            </a:r>
            <a:br>
              <a:rPr lang="en-US" sz="3600" dirty="0"/>
            </a:br>
            <a:r>
              <a:rPr lang="en-US" sz="3200" b="1" dirty="0"/>
              <a:t> </a:t>
            </a:r>
            <a:r>
              <a:rPr lang="en-US" sz="3200" dirty="0"/>
              <a:t/>
            </a:r>
            <a:br>
              <a:rPr lang="en-US" sz="3200" dirty="0"/>
            </a:br>
            <a:endParaRPr lang="en-US" sz="3200" dirty="0"/>
          </a:p>
        </p:txBody>
      </p:sp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56527016"/>
              </p:ext>
            </p:extLst>
          </p:nvPr>
        </p:nvGraphicFramePr>
        <p:xfrm>
          <a:off x="387350" y="992200"/>
          <a:ext cx="8369300" cy="5130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88" name="Document" r:id="rId4" imgW="8369300" imgH="5130800" progId="Word.Document.12">
                  <p:embed/>
                </p:oleObj>
              </mc:Choice>
              <mc:Fallback>
                <p:oleObj name="Document" r:id="rId4" imgW="8369300" imgH="513080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387350" y="992200"/>
                        <a:ext cx="8369300" cy="5130800"/>
                      </a:xfrm>
                      <a:prstGeom prst="rect">
                        <a:avLst/>
                      </a:prstGeom>
                      <a:solidFill>
                        <a:srgbClr val="B7DEE8"/>
                      </a:solidFill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26105646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>
          <a:xfrm>
            <a:off x="172515" y="203817"/>
            <a:ext cx="8768132" cy="492443"/>
          </a:xfrm>
        </p:spPr>
        <p:txBody>
          <a:bodyPr/>
          <a:lstStyle/>
          <a:p>
            <a:r>
              <a:rPr lang="en-US" dirty="0"/>
              <a:t>METHODS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>
          <a:xfrm>
            <a:off x="200651" y="958048"/>
            <a:ext cx="8710612" cy="5672321"/>
          </a:xfrm>
        </p:spPr>
        <p:txBody>
          <a:bodyPr/>
          <a:lstStyle/>
          <a:p>
            <a:pPr marL="342900" indent="-342900">
              <a:buFont typeface="Arial"/>
              <a:buChar char="•"/>
            </a:pPr>
            <a:r>
              <a:rPr lang="en-US" sz="1900" dirty="0">
                <a:solidFill>
                  <a:schemeClr val="tx1"/>
                </a:solidFill>
                <a:latin typeface="Gill Sans" panose="020B0502020104020203" pitchFamily="34" charset="-79"/>
                <a:cs typeface="Gill Sans" panose="020B0502020104020203" pitchFamily="34" charset="-79"/>
              </a:rPr>
              <a:t>Data: Program-level retrospective chart data</a:t>
            </a:r>
          </a:p>
          <a:p>
            <a:pPr marL="342900" indent="-342900">
              <a:buFont typeface="Arial"/>
              <a:buChar char="•"/>
            </a:pPr>
            <a:r>
              <a:rPr lang="en-US" sz="1900" dirty="0">
                <a:solidFill>
                  <a:schemeClr val="tx1"/>
                </a:solidFill>
                <a:latin typeface="Gill Sans" panose="020B0502020104020203" pitchFamily="34" charset="-79"/>
                <a:cs typeface="Gill Sans" panose="020B0502020104020203" pitchFamily="34" charset="-79"/>
              </a:rPr>
              <a:t>Population: ages 5 to 24 years </a:t>
            </a:r>
          </a:p>
          <a:p>
            <a:pPr marL="342900" indent="-342900">
              <a:buFont typeface="Arial"/>
              <a:buChar char="•"/>
            </a:pPr>
            <a:r>
              <a:rPr lang="en-US" sz="1900" dirty="0">
                <a:solidFill>
                  <a:schemeClr val="tx1"/>
                </a:solidFill>
                <a:latin typeface="Gill Sans" panose="020B0502020104020203" pitchFamily="34" charset="-79"/>
                <a:cs typeface="Gill Sans" panose="020B0502020104020203" pitchFamily="34" charset="-79"/>
              </a:rPr>
              <a:t>Timeframe: </a:t>
            </a:r>
          </a:p>
          <a:p>
            <a:pPr marL="679450" lvl="1" indent="-342900">
              <a:buFont typeface="Arial"/>
              <a:buChar char="•"/>
            </a:pPr>
            <a:r>
              <a:rPr lang="en-US" sz="1900" dirty="0">
                <a:solidFill>
                  <a:schemeClr val="tx1"/>
                </a:solidFill>
                <a:latin typeface="Gill Sans" panose="020B0502020104020203" pitchFamily="34" charset="-79"/>
                <a:cs typeface="Gill Sans" panose="020B0502020104020203" pitchFamily="34" charset="-79"/>
              </a:rPr>
              <a:t>September 2017 data as part of routine annual results reporting to PEPFAR</a:t>
            </a:r>
          </a:p>
          <a:p>
            <a:pPr marL="679450" lvl="1" indent="-342900">
              <a:buFont typeface="Arial"/>
              <a:buChar char="•"/>
            </a:pPr>
            <a:r>
              <a:rPr lang="en-US" sz="1900" dirty="0">
                <a:solidFill>
                  <a:schemeClr val="tx1"/>
                </a:solidFill>
                <a:latin typeface="Gill Sans" panose="020B0502020104020203" pitchFamily="34" charset="-79"/>
                <a:cs typeface="Gill Sans" panose="020B0502020104020203" pitchFamily="34" charset="-79"/>
              </a:rPr>
              <a:t>October 1, 2016 and ending September 30, 2017 </a:t>
            </a:r>
          </a:p>
          <a:p>
            <a:pPr marL="342900" indent="-342900">
              <a:buFont typeface="Arial"/>
              <a:buChar char="•"/>
            </a:pPr>
            <a:r>
              <a:rPr lang="en-US" sz="1900" dirty="0">
                <a:solidFill>
                  <a:schemeClr val="tx1"/>
                </a:solidFill>
                <a:latin typeface="Gill Sans" panose="020B0502020104020203" pitchFamily="34" charset="-79"/>
                <a:cs typeface="Gill Sans" panose="020B0502020104020203" pitchFamily="34" charset="-79"/>
              </a:rPr>
              <a:t>Definitions: </a:t>
            </a:r>
          </a:p>
          <a:p>
            <a:pPr marL="679450" lvl="1" indent="-342900">
              <a:buFont typeface="Arial"/>
              <a:buChar char="•"/>
            </a:pPr>
            <a:r>
              <a:rPr lang="en-US" sz="1900" dirty="0">
                <a:solidFill>
                  <a:schemeClr val="tx1"/>
                </a:solidFill>
                <a:latin typeface="Gill Sans" panose="020B0502020104020203" pitchFamily="34" charset="-79"/>
                <a:cs typeface="Gill Sans" panose="020B0502020104020203" pitchFamily="34" charset="-79"/>
              </a:rPr>
              <a:t>Twelve-month retention and viral suppression defined per PEPFAR Monitoring, Evaluation, and Reporting (MER) guidance </a:t>
            </a:r>
          </a:p>
          <a:p>
            <a:pPr marL="679450" lvl="1" indent="-342900">
              <a:buFont typeface="Arial"/>
              <a:buChar char="•"/>
            </a:pPr>
            <a:r>
              <a:rPr lang="en-US" sz="1900" dirty="0">
                <a:solidFill>
                  <a:schemeClr val="tx1"/>
                </a:solidFill>
                <a:latin typeface="Gill Sans" panose="020B0502020104020203" pitchFamily="34" charset="-79"/>
                <a:cs typeface="Gill Sans" panose="020B0502020104020203" pitchFamily="34" charset="-79"/>
              </a:rPr>
              <a:t>Proxy viral coverage was ratio between PLHIV with a viral load in their chart and  number of PLHIV on ART</a:t>
            </a:r>
          </a:p>
          <a:p>
            <a:pPr marL="342900" indent="-342900">
              <a:buFont typeface="Arial"/>
              <a:buChar char="•"/>
            </a:pPr>
            <a:r>
              <a:rPr lang="en-US" sz="1900" dirty="0">
                <a:solidFill>
                  <a:schemeClr val="tx1"/>
                </a:solidFill>
                <a:latin typeface="Gill Sans" panose="020B0502020104020203" pitchFamily="34" charset="-79"/>
                <a:cs typeface="Gill Sans" panose="020B0502020104020203" pitchFamily="34" charset="-79"/>
              </a:rPr>
              <a:t>Review was conducted based on:</a:t>
            </a:r>
          </a:p>
          <a:p>
            <a:pPr marL="679450" lvl="1" indent="-342900">
              <a:buFont typeface="+mj-lt"/>
              <a:buAutoNum type="arabicPeriod"/>
            </a:pPr>
            <a:r>
              <a:rPr lang="en-US" sz="1900" dirty="0">
                <a:solidFill>
                  <a:schemeClr val="tx1"/>
                </a:solidFill>
                <a:latin typeface="Gill Sans" panose="020B0502020104020203" pitchFamily="34" charset="-79"/>
                <a:cs typeface="Gill Sans" panose="020B0502020104020203" pitchFamily="34" charset="-79"/>
              </a:rPr>
              <a:t>District-level 12-month retention and viral suppression data (implementation districts only). </a:t>
            </a:r>
          </a:p>
          <a:p>
            <a:pPr marL="679450" lvl="1" indent="-342900">
              <a:buFont typeface="+mj-lt"/>
              <a:buAutoNum type="arabicPeriod"/>
            </a:pPr>
            <a:r>
              <a:rPr lang="en-US" sz="1900" dirty="0">
                <a:solidFill>
                  <a:schemeClr val="tx1"/>
                </a:solidFill>
                <a:latin typeface="Gill Sans" panose="020B0502020104020203" pitchFamily="34" charset="-79"/>
                <a:cs typeface="Gill Sans" panose="020B0502020104020203" pitchFamily="34" charset="-79"/>
              </a:rPr>
              <a:t>Comparison of hospital-level 12-month retention and viral suppression data from implementation districts and non-implementation districts</a:t>
            </a:r>
          </a:p>
          <a:p>
            <a:pPr marL="342900" indent="-342900">
              <a:buFont typeface="Arial"/>
              <a:buChar char="•"/>
            </a:pPr>
            <a:endParaRPr lang="en-US" sz="1900" dirty="0">
              <a:solidFill>
                <a:schemeClr val="tx1"/>
              </a:solidFill>
              <a:latin typeface="Gill Sans" panose="020B0502020104020203" pitchFamily="34" charset="-79"/>
              <a:cs typeface="Gill Sans" panose="020B0502020104020203" pitchFamily="34" charset="-79"/>
            </a:endParaRPr>
          </a:p>
          <a:p>
            <a:pPr marL="342900" indent="-342900">
              <a:buFont typeface="Arial"/>
              <a:buChar char="•"/>
            </a:pPr>
            <a:endParaRPr lang="en-US" sz="1900" dirty="0">
              <a:solidFill>
                <a:schemeClr val="tx1"/>
              </a:solidFill>
              <a:latin typeface="Gill Sans" panose="020B0502020104020203" pitchFamily="34" charset="-79"/>
              <a:cs typeface="Gill Sans" panose="020B0502020104020203" pitchFamily="34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100883225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>
          <a:xfrm>
            <a:off x="172515" y="203817"/>
            <a:ext cx="8768132" cy="461665"/>
          </a:xfrm>
        </p:spPr>
        <p:txBody>
          <a:bodyPr/>
          <a:lstStyle/>
          <a:p>
            <a:r>
              <a:rPr lang="en-US" sz="3000" dirty="0"/>
              <a:t> RESULTS: Implementation Districts 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>
          <a:xfrm>
            <a:off x="337625" y="877673"/>
            <a:ext cx="8573637" cy="4062650"/>
          </a:xfrm>
        </p:spPr>
        <p:txBody>
          <a:bodyPr/>
          <a:lstStyle/>
          <a:p>
            <a:pPr marL="342900" indent="-342900">
              <a:spcBef>
                <a:spcPts val="0"/>
              </a:spcBef>
              <a:buFont typeface="Arial"/>
              <a:buChar char="•"/>
            </a:pPr>
            <a:endParaRPr lang="en-US" sz="2000" b="1" dirty="0"/>
          </a:p>
          <a:p>
            <a:pPr>
              <a:spcBef>
                <a:spcPts val="0"/>
              </a:spcBef>
            </a:pPr>
            <a:endParaRPr lang="en-US" sz="2000" b="1" dirty="0"/>
          </a:p>
          <a:p>
            <a:pPr marL="342900" indent="-342900">
              <a:spcBef>
                <a:spcPts val="0"/>
              </a:spcBef>
              <a:buFont typeface="Arial"/>
              <a:buChar char="•"/>
            </a:pPr>
            <a:endParaRPr lang="en-US" sz="2000" b="1" dirty="0"/>
          </a:p>
          <a:p>
            <a:pPr marL="342900" indent="-342900">
              <a:spcBef>
                <a:spcPts val="0"/>
              </a:spcBef>
              <a:buFont typeface="Arial"/>
              <a:buChar char="•"/>
            </a:pPr>
            <a:endParaRPr lang="en-US" sz="2000" b="1" dirty="0"/>
          </a:p>
          <a:p>
            <a:pPr marL="342900" indent="-342900">
              <a:spcBef>
                <a:spcPts val="0"/>
              </a:spcBef>
              <a:buFont typeface="Arial"/>
              <a:buChar char="•"/>
            </a:pPr>
            <a:endParaRPr lang="en-US" sz="2000" b="1" dirty="0"/>
          </a:p>
          <a:p>
            <a:pPr marL="342900" indent="-342900">
              <a:spcBef>
                <a:spcPts val="0"/>
              </a:spcBef>
              <a:buFont typeface="Arial"/>
              <a:buChar char="•"/>
            </a:pPr>
            <a:endParaRPr lang="en-US" sz="2000" b="1" dirty="0"/>
          </a:p>
          <a:p>
            <a:pPr marL="342900" indent="-342900">
              <a:spcBef>
                <a:spcPts val="0"/>
              </a:spcBef>
              <a:buFont typeface="Arial"/>
              <a:buChar char="•"/>
            </a:pPr>
            <a:endParaRPr lang="en-US" sz="2000" b="1" dirty="0"/>
          </a:p>
          <a:p>
            <a:pPr marL="342900" indent="-342900">
              <a:spcBef>
                <a:spcPts val="0"/>
              </a:spcBef>
              <a:buFont typeface="Arial"/>
              <a:buChar char="•"/>
            </a:pPr>
            <a:endParaRPr lang="en-US" sz="2000" b="1" dirty="0"/>
          </a:p>
          <a:p>
            <a:pPr marL="342900" indent="-342900">
              <a:spcBef>
                <a:spcPts val="0"/>
              </a:spcBef>
              <a:buFont typeface="Arial"/>
              <a:buChar char="•"/>
            </a:pPr>
            <a:endParaRPr lang="en-US" sz="2000" b="1" dirty="0"/>
          </a:p>
          <a:p>
            <a:pPr marL="342900" indent="-342900">
              <a:spcBef>
                <a:spcPts val="0"/>
              </a:spcBef>
              <a:buFont typeface="Arial"/>
              <a:buChar char="•"/>
            </a:pPr>
            <a:endParaRPr lang="en-US" sz="2000" b="1" dirty="0"/>
          </a:p>
          <a:p>
            <a:pPr marL="342900" indent="-342900">
              <a:spcBef>
                <a:spcPts val="0"/>
              </a:spcBef>
              <a:buFont typeface="Arial"/>
              <a:buChar char="•"/>
            </a:pPr>
            <a:endParaRPr lang="en-US" sz="2000" b="1" dirty="0"/>
          </a:p>
          <a:p>
            <a:pPr marL="342900" indent="-342900">
              <a:spcBef>
                <a:spcPts val="0"/>
              </a:spcBef>
              <a:buFont typeface="Arial"/>
              <a:buChar char="•"/>
            </a:pPr>
            <a:endParaRPr lang="en-US" sz="2000" b="1" dirty="0"/>
          </a:p>
          <a:p>
            <a:endParaRPr lang="en-US" sz="20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25630" y="3845355"/>
            <a:ext cx="4442725" cy="2375673"/>
          </a:xfrm>
          <a:prstGeom prst="rect">
            <a:avLst/>
          </a:prstGeom>
          <a:ln w="28575" cmpd="sng">
            <a:solidFill>
              <a:srgbClr val="000000"/>
            </a:solidFill>
          </a:ln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7625" y="1020690"/>
            <a:ext cx="6909247" cy="2649297"/>
          </a:xfrm>
          <a:prstGeom prst="rect">
            <a:avLst/>
          </a:prstGeom>
          <a:ln w="28575" cmpd="sng">
            <a:solidFill>
              <a:schemeClr val="tx1"/>
            </a:solidFill>
          </a:ln>
        </p:spPr>
      </p:pic>
      <p:sp>
        <p:nvSpPr>
          <p:cNvPr id="10" name="Text Placeholder 3"/>
          <p:cNvSpPr>
            <a:spLocks noGrp="1"/>
          </p:cNvSpPr>
          <p:nvPr>
            <p:ph type="body" sz="quarter" idx="14"/>
          </p:nvPr>
        </p:nvSpPr>
        <p:spPr>
          <a:xfrm>
            <a:off x="244547" y="3938139"/>
            <a:ext cx="4048109" cy="3348609"/>
          </a:xfrm>
        </p:spPr>
        <p:txBody>
          <a:bodyPr/>
          <a:lstStyle/>
          <a:p>
            <a:pPr lvl="1" indent="0">
              <a:spcBef>
                <a:spcPts val="0"/>
              </a:spcBef>
              <a:buNone/>
            </a:pPr>
            <a:r>
              <a:rPr lang="en-US" sz="2000" dirty="0">
                <a:solidFill>
                  <a:schemeClr val="tx1"/>
                </a:solidFill>
                <a:latin typeface="Gill Sans" panose="020B0502020104020203" pitchFamily="34" charset="-79"/>
                <a:cs typeface="Gill Sans" panose="020B0502020104020203" pitchFamily="34" charset="-79"/>
              </a:rPr>
              <a:t>3,102 patients newly initiated</a:t>
            </a:r>
          </a:p>
          <a:p>
            <a:pPr marL="920750" lvl="2" indent="-342900">
              <a:spcBef>
                <a:spcPts val="0"/>
              </a:spcBef>
              <a:buFont typeface="Arial"/>
              <a:buChar char="•"/>
            </a:pPr>
            <a:r>
              <a:rPr lang="en-US" sz="2000" dirty="0">
                <a:solidFill>
                  <a:schemeClr val="tx1"/>
                </a:solidFill>
                <a:latin typeface="Gill Sans" panose="020B0502020104020203" pitchFamily="34" charset="-79"/>
                <a:cs typeface="Gill Sans" panose="020B0502020104020203" pitchFamily="34" charset="-79"/>
              </a:rPr>
              <a:t>12-month retention = 75%</a:t>
            </a:r>
          </a:p>
          <a:p>
            <a:pPr lvl="1" indent="0">
              <a:spcBef>
                <a:spcPts val="0"/>
              </a:spcBef>
              <a:buNone/>
            </a:pPr>
            <a:r>
              <a:rPr lang="en-US" sz="2000" dirty="0">
                <a:solidFill>
                  <a:schemeClr val="tx1"/>
                </a:solidFill>
                <a:latin typeface="Gill Sans" panose="020B0502020104020203" pitchFamily="34" charset="-79"/>
                <a:cs typeface="Gill Sans" panose="020B0502020104020203" pitchFamily="34" charset="-79"/>
              </a:rPr>
              <a:t>11,377 patients on ART</a:t>
            </a:r>
          </a:p>
          <a:p>
            <a:pPr marL="920750" lvl="2" indent="-342900">
              <a:spcBef>
                <a:spcPts val="0"/>
              </a:spcBef>
              <a:buFont typeface="Arial"/>
              <a:buChar char="•"/>
            </a:pPr>
            <a:r>
              <a:rPr lang="en-US" sz="2000" dirty="0">
                <a:solidFill>
                  <a:schemeClr val="tx1"/>
                </a:solidFill>
                <a:latin typeface="Gill Sans" panose="020B0502020104020203" pitchFamily="34" charset="-79"/>
                <a:cs typeface="Gill Sans" panose="020B0502020104020203" pitchFamily="34" charset="-79"/>
              </a:rPr>
              <a:t>5,365 (47%) had a viral load documented </a:t>
            </a:r>
          </a:p>
          <a:p>
            <a:pPr marL="920750" lvl="2" indent="-342900">
              <a:spcBef>
                <a:spcPts val="0"/>
              </a:spcBef>
              <a:buFont typeface="Arial"/>
              <a:buChar char="•"/>
            </a:pPr>
            <a:r>
              <a:rPr lang="en-US" sz="2000" dirty="0">
                <a:solidFill>
                  <a:schemeClr val="tx1"/>
                </a:solidFill>
                <a:latin typeface="Gill Sans" panose="020B0502020104020203" pitchFamily="34" charset="-79"/>
                <a:cs typeface="Gill Sans" panose="020B0502020104020203" pitchFamily="34" charset="-79"/>
              </a:rPr>
              <a:t>4,641 (87%) had a suppressed viral load.  </a:t>
            </a:r>
          </a:p>
          <a:p>
            <a:pPr lvl="0">
              <a:spcBef>
                <a:spcPts val="0"/>
              </a:spcBef>
            </a:pPr>
            <a:endParaRPr lang="en-US" sz="2000" dirty="0">
              <a:solidFill>
                <a:schemeClr val="tx1"/>
              </a:solidFill>
              <a:latin typeface="Gill Sans" panose="020B0502020104020203" pitchFamily="34" charset="-79"/>
              <a:cs typeface="Gill Sans" panose="020B0502020104020203" pitchFamily="34" charset="-79"/>
            </a:endParaRPr>
          </a:p>
          <a:p>
            <a:endParaRPr lang="en-US" dirty="0">
              <a:solidFill>
                <a:schemeClr val="tx1"/>
              </a:solidFill>
              <a:latin typeface="Gill Sans" panose="020B0502020104020203" pitchFamily="34" charset="-79"/>
              <a:cs typeface="Gill Sans" panose="020B0502020104020203" pitchFamily="34" charset="-79"/>
            </a:endParaRPr>
          </a:p>
          <a:p>
            <a:endParaRPr lang="en-US" dirty="0">
              <a:solidFill>
                <a:schemeClr val="tx1"/>
              </a:solidFill>
              <a:latin typeface="Gill Sans" panose="020B0502020104020203" pitchFamily="34" charset="-79"/>
              <a:cs typeface="Gill Sans" panose="020B0502020104020203" pitchFamily="34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250464623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>
          <a:xfrm>
            <a:off x="86015" y="59142"/>
            <a:ext cx="9144481" cy="769441"/>
          </a:xfrm>
        </p:spPr>
        <p:txBody>
          <a:bodyPr/>
          <a:lstStyle/>
          <a:p>
            <a:r>
              <a:rPr lang="en-US" sz="2600" dirty="0"/>
              <a:t>RETENTION RESULTS: </a:t>
            </a:r>
            <a:r>
              <a:rPr lang="en-US" sz="2350" dirty="0"/>
              <a:t>Implementation vs. Non-Implementation District Hospitals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>
          <a:xfrm>
            <a:off x="124715" y="1164620"/>
            <a:ext cx="8710612" cy="923330"/>
          </a:xfrm>
        </p:spPr>
        <p:txBody>
          <a:bodyPr/>
          <a:lstStyle/>
          <a:p>
            <a:pPr marL="679450" lvl="1" indent="-342900">
              <a:spcBef>
                <a:spcPts val="0"/>
              </a:spcBef>
              <a:buFont typeface="Arial"/>
              <a:buChar char="•"/>
            </a:pPr>
            <a:r>
              <a:rPr lang="en-US" sz="2000" dirty="0">
                <a:solidFill>
                  <a:schemeClr val="tx1"/>
                </a:solidFill>
                <a:latin typeface="Gill Sans" panose="020B0502020104020203" pitchFamily="34" charset="-79"/>
                <a:cs typeface="Gill Sans" panose="020B0502020104020203" pitchFamily="34" charset="-79"/>
              </a:rPr>
              <a:t>490 patients newly initiated on ART, with 346 (71%) implementation-district  and 144 (29%) from non-implementation-district </a:t>
            </a:r>
          </a:p>
          <a:p>
            <a:pPr marL="679450" lvl="1" indent="-342900">
              <a:spcBef>
                <a:spcPts val="0"/>
              </a:spcBef>
              <a:buFont typeface="Arial"/>
              <a:buChar char="•"/>
            </a:pPr>
            <a:r>
              <a:rPr lang="en-US" sz="2000" dirty="0">
                <a:solidFill>
                  <a:schemeClr val="tx1"/>
                </a:solidFill>
                <a:latin typeface="Gill Sans" panose="020B0502020104020203" pitchFamily="34" charset="-79"/>
                <a:cs typeface="Gill Sans" panose="020B0502020104020203" pitchFamily="34" charset="-79"/>
              </a:rPr>
              <a:t>353 (73%) and 90 (63%) respectively were still retained in care at 12 months. 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0035" y="2393210"/>
            <a:ext cx="8499973" cy="3531968"/>
          </a:xfrm>
          <a:prstGeom prst="rect">
            <a:avLst/>
          </a:prstGeom>
          <a:ln w="38100" cmpd="sng">
            <a:solidFill>
              <a:srgbClr val="000000"/>
            </a:solidFill>
          </a:ln>
        </p:spPr>
      </p:pic>
      <p:sp>
        <p:nvSpPr>
          <p:cNvPr id="10" name="Donut 9"/>
          <p:cNvSpPr/>
          <p:nvPr/>
        </p:nvSpPr>
        <p:spPr>
          <a:xfrm>
            <a:off x="8107974" y="4921381"/>
            <a:ext cx="622034" cy="341314"/>
          </a:xfrm>
          <a:prstGeom prst="donut">
            <a:avLst>
              <a:gd name="adj" fmla="val 6511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578266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>
          <a:xfrm>
            <a:off x="110729" y="59142"/>
            <a:ext cx="9169193" cy="761747"/>
          </a:xfrm>
        </p:spPr>
        <p:txBody>
          <a:bodyPr/>
          <a:lstStyle/>
          <a:p>
            <a:r>
              <a:rPr lang="en-US" sz="2600" dirty="0"/>
              <a:t>VIRAL LOAD RESULTS: </a:t>
            </a:r>
            <a:r>
              <a:rPr lang="en-US" sz="2350" dirty="0"/>
              <a:t>Implementation vs. Non-Implementation District Hospitals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>
          <a:xfrm>
            <a:off x="200652" y="1155760"/>
            <a:ext cx="3111286" cy="5687711"/>
          </a:xfrm>
        </p:spPr>
        <p:txBody>
          <a:bodyPr/>
          <a:lstStyle/>
          <a:p>
            <a:pPr>
              <a:spcBef>
                <a:spcPts val="0"/>
              </a:spcBef>
            </a:pPr>
            <a:r>
              <a:rPr lang="en-US" sz="1800" dirty="0">
                <a:solidFill>
                  <a:schemeClr val="tx1"/>
                </a:solidFill>
                <a:latin typeface="Gill Sans" panose="020B0502020104020203" pitchFamily="34" charset="-79"/>
                <a:cs typeface="Gill Sans" panose="020B0502020104020203" pitchFamily="34" charset="-79"/>
              </a:rPr>
              <a:t>2,403 patients on ART </a:t>
            </a:r>
          </a:p>
          <a:p>
            <a:pPr marL="342900" indent="-342900">
              <a:spcBef>
                <a:spcPts val="0"/>
              </a:spcBef>
              <a:buFont typeface="Arial"/>
              <a:buChar char="•"/>
            </a:pPr>
            <a:r>
              <a:rPr lang="en-US" sz="1800" dirty="0">
                <a:solidFill>
                  <a:schemeClr val="tx1"/>
                </a:solidFill>
                <a:latin typeface="Gill Sans" panose="020B0502020104020203" pitchFamily="34" charset="-79"/>
                <a:cs typeface="Gill Sans" panose="020B0502020104020203" pitchFamily="34" charset="-79"/>
              </a:rPr>
              <a:t>1,702 patients from implementation district hospitals</a:t>
            </a:r>
          </a:p>
          <a:p>
            <a:pPr marL="679450" lvl="1" indent="-342900">
              <a:spcBef>
                <a:spcPts val="0"/>
              </a:spcBef>
              <a:buFont typeface="Arial"/>
              <a:buChar char="•"/>
            </a:pPr>
            <a:r>
              <a:rPr lang="en-US" sz="1800" dirty="0">
                <a:solidFill>
                  <a:schemeClr val="tx1"/>
                </a:solidFill>
                <a:latin typeface="Gill Sans" panose="020B0502020104020203" pitchFamily="34" charset="-79"/>
                <a:cs typeface="Gill Sans" panose="020B0502020104020203" pitchFamily="34" charset="-79"/>
              </a:rPr>
              <a:t>632 (37%) having recorded viral load result  </a:t>
            </a:r>
          </a:p>
          <a:p>
            <a:pPr marL="679450" lvl="1" indent="-342900">
              <a:spcBef>
                <a:spcPts val="0"/>
              </a:spcBef>
              <a:buFont typeface="Arial"/>
              <a:buChar char="•"/>
            </a:pPr>
            <a:r>
              <a:rPr lang="en-US" sz="1800" dirty="0">
                <a:solidFill>
                  <a:schemeClr val="tx1"/>
                </a:solidFill>
                <a:latin typeface="Gill Sans" panose="020B0502020104020203" pitchFamily="34" charset="-79"/>
                <a:cs typeface="Gill Sans" panose="020B0502020104020203" pitchFamily="34" charset="-79"/>
              </a:rPr>
              <a:t>539 (85%) virally suppressed</a:t>
            </a:r>
          </a:p>
          <a:p>
            <a:pPr marL="285750" indent="-285750">
              <a:spcBef>
                <a:spcPts val="0"/>
              </a:spcBef>
              <a:buFont typeface="Arial"/>
              <a:buChar char="•"/>
            </a:pPr>
            <a:r>
              <a:rPr lang="en-US" sz="1800" dirty="0">
                <a:solidFill>
                  <a:schemeClr val="tx1"/>
                </a:solidFill>
                <a:latin typeface="Gill Sans" panose="020B0502020104020203" pitchFamily="34" charset="-79"/>
                <a:cs typeface="Gill Sans" panose="020B0502020104020203" pitchFamily="34" charset="-79"/>
              </a:rPr>
              <a:t>700 patients on ART from non-implementation district hospitals</a:t>
            </a:r>
          </a:p>
          <a:p>
            <a:pPr marL="679450" lvl="1" indent="-342900">
              <a:spcBef>
                <a:spcPts val="0"/>
              </a:spcBef>
              <a:buFont typeface="Arial"/>
              <a:buChar char="•"/>
            </a:pPr>
            <a:r>
              <a:rPr lang="en-US" sz="1800" dirty="0">
                <a:solidFill>
                  <a:schemeClr val="tx1"/>
                </a:solidFill>
                <a:latin typeface="Gill Sans" panose="020B0502020104020203" pitchFamily="34" charset="-79"/>
                <a:cs typeface="Gill Sans" panose="020B0502020104020203" pitchFamily="34" charset="-79"/>
              </a:rPr>
              <a:t>220 (31%) having documented viral load result</a:t>
            </a:r>
          </a:p>
          <a:p>
            <a:pPr marL="679450" lvl="1" indent="-342900">
              <a:spcBef>
                <a:spcPts val="0"/>
              </a:spcBef>
              <a:buFont typeface="Arial"/>
              <a:buChar char="•"/>
            </a:pPr>
            <a:r>
              <a:rPr lang="en-US" sz="1800" dirty="0">
                <a:solidFill>
                  <a:schemeClr val="tx1"/>
                </a:solidFill>
                <a:latin typeface="Gill Sans" panose="020B0502020104020203" pitchFamily="34" charset="-79"/>
                <a:cs typeface="Gill Sans" panose="020B0502020104020203" pitchFamily="34" charset="-79"/>
              </a:rPr>
              <a:t>181 (82%) virally suppressed.</a:t>
            </a:r>
          </a:p>
          <a:p>
            <a:pPr marL="342900" indent="-342900">
              <a:buFont typeface="Arial"/>
              <a:buChar char="•"/>
            </a:pPr>
            <a:endParaRPr lang="en-US" sz="2000" b="1" dirty="0">
              <a:solidFill>
                <a:schemeClr val="tx1"/>
              </a:solidFill>
            </a:endParaRPr>
          </a:p>
          <a:p>
            <a:pPr marL="342900" indent="-342900">
              <a:buFont typeface="Arial"/>
              <a:buChar char="•"/>
            </a:pPr>
            <a:endParaRPr lang="en-US" dirty="0">
              <a:solidFill>
                <a:schemeClr val="tx1"/>
              </a:solidFill>
            </a:endParaRPr>
          </a:p>
          <a:p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11938" y="1257727"/>
            <a:ext cx="5628709" cy="4649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935384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>
          <a:xfrm>
            <a:off x="172515" y="203817"/>
            <a:ext cx="8768132" cy="1083374"/>
          </a:xfrm>
        </p:spPr>
        <p:txBody>
          <a:bodyPr/>
          <a:lstStyle/>
          <a:p>
            <a:r>
              <a:rPr lang="en-US" dirty="0"/>
              <a:t>CONCLUSIONS</a:t>
            </a:r>
          </a:p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>
          <a:xfrm>
            <a:off x="200651" y="1081618"/>
            <a:ext cx="8710612" cy="4653581"/>
          </a:xfrm>
        </p:spPr>
        <p:txBody>
          <a:bodyPr/>
          <a:lstStyle/>
          <a:p>
            <a:r>
              <a:rPr lang="en-US" dirty="0">
                <a:solidFill>
                  <a:schemeClr val="tx1"/>
                </a:solidFill>
                <a:latin typeface="Gill Sans" panose="020B0502020104020203" pitchFamily="34" charset="-79"/>
                <a:cs typeface="Gill Sans" panose="020B0502020104020203" pitchFamily="34" charset="-79"/>
              </a:rPr>
              <a:t>1. Implementation districts</a:t>
            </a:r>
          </a:p>
          <a:p>
            <a:pPr marL="342900" indent="-342900">
              <a:buFont typeface="Arial"/>
              <a:buChar char="•"/>
            </a:pPr>
            <a:r>
              <a:rPr lang="en-US" dirty="0">
                <a:solidFill>
                  <a:schemeClr val="tx1"/>
                </a:solidFill>
                <a:latin typeface="Gill Sans" panose="020B0502020104020203" pitchFamily="34" charset="-79"/>
                <a:cs typeface="Gill Sans" panose="020B0502020104020203" pitchFamily="34" charset="-79"/>
              </a:rPr>
              <a:t>Retention rates in the implementation districts is reasonable, but can be improved</a:t>
            </a:r>
          </a:p>
          <a:p>
            <a:pPr marL="342900" indent="-342900">
              <a:buFont typeface="Arial"/>
              <a:buChar char="•"/>
            </a:pPr>
            <a:r>
              <a:rPr lang="en-US" dirty="0">
                <a:solidFill>
                  <a:schemeClr val="tx1"/>
                </a:solidFill>
                <a:latin typeface="Gill Sans" panose="020B0502020104020203" pitchFamily="34" charset="-79"/>
                <a:cs typeface="Gill Sans" panose="020B0502020104020203" pitchFamily="34" charset="-79"/>
              </a:rPr>
              <a:t>Viral load coverage is low, but suppression rates are high</a:t>
            </a:r>
          </a:p>
          <a:p>
            <a:r>
              <a:rPr lang="en-US" dirty="0">
                <a:solidFill>
                  <a:schemeClr val="tx1"/>
                </a:solidFill>
                <a:latin typeface="Gill Sans" panose="020B0502020104020203" pitchFamily="34" charset="-79"/>
                <a:cs typeface="Gill Sans" panose="020B0502020104020203" pitchFamily="34" charset="-79"/>
              </a:rPr>
              <a:t>2. Implementation </a:t>
            </a:r>
            <a:r>
              <a:rPr lang="en-US" dirty="0" err="1">
                <a:solidFill>
                  <a:schemeClr val="tx1"/>
                </a:solidFill>
                <a:latin typeface="Gill Sans" panose="020B0502020104020203" pitchFamily="34" charset="-79"/>
                <a:cs typeface="Gill Sans" panose="020B0502020104020203" pitchFamily="34" charset="-79"/>
              </a:rPr>
              <a:t>vs</a:t>
            </a:r>
            <a:r>
              <a:rPr lang="en-US" dirty="0">
                <a:solidFill>
                  <a:schemeClr val="tx1"/>
                </a:solidFill>
                <a:latin typeface="Gill Sans" panose="020B0502020104020203" pitchFamily="34" charset="-79"/>
                <a:cs typeface="Gill Sans" panose="020B0502020104020203" pitchFamily="34" charset="-79"/>
              </a:rPr>
              <a:t> non-implementation districts comparison</a:t>
            </a:r>
          </a:p>
          <a:p>
            <a:pPr marL="342900" indent="-342900">
              <a:buFont typeface="Arial"/>
              <a:buChar char="•"/>
            </a:pPr>
            <a:r>
              <a:rPr lang="en-US" dirty="0">
                <a:solidFill>
                  <a:schemeClr val="tx1"/>
                </a:solidFill>
                <a:latin typeface="Gill Sans" panose="020B0502020104020203" pitchFamily="34" charset="-79"/>
                <a:cs typeface="Gill Sans" panose="020B0502020104020203" pitchFamily="34" charset="-79"/>
              </a:rPr>
              <a:t>Significantly better retention in implementation district hospitals compared to non-implementation district hospitals</a:t>
            </a:r>
          </a:p>
          <a:p>
            <a:pPr marL="679450" lvl="1" indent="-342900">
              <a:buFont typeface="Arial"/>
              <a:buChar char="•"/>
            </a:pPr>
            <a:r>
              <a:rPr lang="en-US" dirty="0">
                <a:solidFill>
                  <a:schemeClr val="tx1"/>
                </a:solidFill>
                <a:latin typeface="Gill Sans" panose="020B0502020104020203" pitchFamily="34" charset="-79"/>
                <a:cs typeface="Gill Sans" panose="020B0502020104020203" pitchFamily="34" charset="-79"/>
              </a:rPr>
              <a:t>10-14 year olds </a:t>
            </a:r>
          </a:p>
          <a:p>
            <a:pPr marL="342900" indent="-342900">
              <a:buFont typeface="Arial"/>
              <a:buChar char="•"/>
            </a:pPr>
            <a:r>
              <a:rPr lang="en-US" dirty="0">
                <a:solidFill>
                  <a:schemeClr val="tx1"/>
                </a:solidFill>
                <a:latin typeface="Gill Sans" panose="020B0502020104020203" pitchFamily="34" charset="-79"/>
                <a:cs typeface="Gill Sans" panose="020B0502020104020203" pitchFamily="34" charset="-79"/>
              </a:rPr>
              <a:t>Low viral load coverage in both types of district hospitals</a:t>
            </a:r>
          </a:p>
          <a:p>
            <a:pPr marL="679450" lvl="1" indent="-342900">
              <a:buFont typeface="Arial"/>
              <a:buChar char="•"/>
            </a:pPr>
            <a:r>
              <a:rPr lang="en-US" dirty="0">
                <a:solidFill>
                  <a:schemeClr val="tx1"/>
                </a:solidFill>
                <a:latin typeface="Gill Sans" panose="020B0502020104020203" pitchFamily="34" charset="-79"/>
                <a:cs typeface="Gill Sans" panose="020B0502020104020203" pitchFamily="34" charset="-79"/>
              </a:rPr>
              <a:t>Of those tested, high levels of viral suppression</a:t>
            </a:r>
          </a:p>
          <a:p>
            <a:pPr marL="342900" indent="-342900">
              <a:buFont typeface="Arial"/>
              <a:buChar char="•"/>
            </a:pPr>
            <a:endParaRPr lang="en-US" dirty="0">
              <a:solidFill>
                <a:schemeClr val="tx1"/>
              </a:solidFill>
              <a:latin typeface="Gill Sans" panose="020B0502020104020203" pitchFamily="34" charset="-79"/>
              <a:cs typeface="Gill Sans" panose="020B0502020104020203" pitchFamily="34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417174752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2873" y="943157"/>
            <a:ext cx="7395587" cy="5174621"/>
          </a:xfrm>
          <a:prstGeom prst="rect">
            <a:avLst/>
          </a:prstGeom>
        </p:spPr>
      </p:pic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>
          <a:xfrm>
            <a:off x="466244" y="3394998"/>
            <a:ext cx="7942216" cy="615553"/>
          </a:xfrm>
        </p:spPr>
        <p:txBody>
          <a:bodyPr/>
          <a:lstStyle/>
          <a:p>
            <a:pPr algn="ctr"/>
            <a:r>
              <a:rPr lang="en-US" sz="4000" dirty="0">
                <a:solidFill>
                  <a:srgbClr val="FFFFFF"/>
                </a:solidFill>
                <a:latin typeface="Gill Sans" panose="020B0502020104020203" pitchFamily="34" charset="-79"/>
                <a:cs typeface="Gill Sans" panose="020B0502020104020203" pitchFamily="34" charset="-79"/>
              </a:rPr>
              <a:t>KEA LEBOHA</a:t>
            </a:r>
          </a:p>
        </p:txBody>
      </p:sp>
    </p:spTree>
    <p:extLst>
      <p:ext uri="{BB962C8B-B14F-4D97-AF65-F5344CB8AC3E}">
        <p14:creationId xmlns:p14="http://schemas.microsoft.com/office/powerpoint/2010/main" val="248859850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1593</TotalTime>
  <Words>657</Words>
  <Application>Microsoft Macintosh PowerPoint</Application>
  <PresentationFormat>On-screen Show (4:3)</PresentationFormat>
  <Paragraphs>77</Paragraphs>
  <Slides>9</Slides>
  <Notes>3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1" baseType="lpstr">
      <vt:lpstr>Office Theme</vt:lpstr>
      <vt:lpstr>Document</vt:lpstr>
      <vt:lpstr>COMMUNITY-BASED INTERVENTIONS TO REACH 95-95-95 FOR CHILDREN AND ADOLESCENTS:  AN EXPLORATORY PROGRAMMATIC REVIEW FROM LESOTHO</vt:lpstr>
      <vt:lpstr>PowerPoint Presentation</vt:lpstr>
      <vt:lpstr>  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Community-based interventions to reach 95-95-95 for children and adolescents:  An exploratory programmatic review from Lesotho</dc:title>
  <dc:creator>anouk amzel</dc:creator>
  <cp:lastModifiedBy>anouk amzel</cp:lastModifiedBy>
  <cp:revision>45</cp:revision>
  <dcterms:created xsi:type="dcterms:W3CDTF">2018-07-21T19:12:53Z</dcterms:created>
  <dcterms:modified xsi:type="dcterms:W3CDTF">2018-07-24T14:22:29Z</dcterms:modified>
</cp:coreProperties>
</file>